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5" r:id="rId14"/>
    <p:sldId id="267" r:id="rId15"/>
    <p:sldId id="268" r:id="rId16"/>
    <p:sldId id="269" r:id="rId17"/>
    <p:sldId id="276" r:id="rId18"/>
    <p:sldId id="277" r:id="rId19"/>
    <p:sldId id="270" r:id="rId20"/>
    <p:sldId id="271" r:id="rId21"/>
    <p:sldId id="278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49" autoAdjust="0"/>
  </p:normalViewPr>
  <p:slideViewPr>
    <p:cSldViewPr snapToGrid="0">
      <p:cViewPr varScale="1">
        <p:scale>
          <a:sx n="102" d="100"/>
          <a:sy n="102" d="100"/>
        </p:scale>
        <p:origin x="13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E6C-9155-4312-AA98-E470E81B320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7BA5-CB3B-4917-9A9C-7DC4CB1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ASHRAE Honors and Awards advance the purpose of the Society by recognizing outstanding contributions to the HVAC&amp;R industry. Respected leaders and new professionals contribute to the advancement of HVAC&amp;R, serve ASHRAE and its members, and participate in civic and community affairs. ASHRAE award recipients exemplify the best in industry by continually bringing credit to the profession.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All nomination instructions for all awards is provided at </a:t>
            </a:r>
            <a:r>
              <a:rPr lang="en-US" b="0" dirty="0">
                <a:hlinkClick r:id="rId3"/>
              </a:rPr>
              <a:t>www.ashrae.org/honors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Flowchart is posted on the H&amp;A webpage (www.ashrae.org/Honors) and available in printouts.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award with a nomination deadline listed in red should be submitted to HonorsandAwards@ashrae.org.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award that lists a recommending committee, that means that specific committee accepts the nominations and recommends a final recipient to the Honors &amp; Awards Committee. Those recommending committees have their own nomination process and 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5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1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F19D-C521-4855-BC2F-E143D1EE408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hrae.org/honor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eadows@ashrae.org" TargetMode="External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HonorsandAwards@ashra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ribbon rosette">
            <a:extLst>
              <a:ext uri="{FF2B5EF4-FFF2-40B4-BE49-F238E27FC236}">
                <a16:creationId xmlns:a16="http://schemas.microsoft.com/office/drawing/2014/main" id="{93ED4D78-7200-B245-538F-5132F7D3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780" y="9426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B2F4-100E-42FD-BF19-5F253F5B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 dirty="0"/>
              <a:t>ASHRAE Honors and Awards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AD2E7-E9C7-435E-B640-2E0EB541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r>
              <a:rPr lang="en-US" sz="1600" dirty="0"/>
              <a:t>Honors and Awards Program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Distinguished 50-Year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individuals who have been ASHRAE members for a minimum of 50 years and were a past Society President, Fellow, Distinguished Service Award recipient, or otherwise performed outstanding service for the Society.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Distinguished 75-Year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Same requirements as above, except 75 years of membership is required.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May 1</a:t>
            </a:r>
          </a:p>
        </p:txBody>
      </p:sp>
      <p:pic>
        <p:nvPicPr>
          <p:cNvPr id="5" name="Picture 4" descr="A group of men holding awards&#10;&#10;Description automatically generated with low confidence">
            <a:extLst>
              <a:ext uri="{FF2B5EF4-FFF2-40B4-BE49-F238E27FC236}">
                <a16:creationId xmlns:a16="http://schemas.microsoft.com/office/drawing/2014/main" id="{3CD7B75E-9B44-43F8-A6BE-B15AE111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E6D398D-4C20-460B-93A9-71C79801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903956"/>
            <a:ext cx="4922729" cy="47097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Distinguished Service Award (DSA)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members who have served the Society faithfully and with distinction or otherwise given freely of their time and talent on behalf of the Society. A minimum of 15 points required on the point tally form.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Exceptional Service Award (ESA)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Similar to the DSA, except 45 points are required on the point tally form and the member must have been a Full Member for at least ten years.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Developing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This award recognizes new members who have shown diverse involvement and commitment to ASHRAE withing five years of their Association Member join date.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45" y="1930400"/>
            <a:ext cx="4509370" cy="4683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Lincoln Bouillon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performs the most outstanding work in increasing the membership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Membership Promotion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William J. Collins, Jr. RP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Chapter RP Chair who excels in raising funds for the RP Campaign.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RP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Homer Addams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graduate student who has been engaged in an ASHRAE research project at a university that has graduate programs in the areas of HVAC&amp;R and has achieved a high standard of performance in their work.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Administration Committee</a:t>
            </a:r>
          </a:p>
        </p:txBody>
      </p:sp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A19007C1-74E0-4318-9F46-84F433F9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BCE99B44-7C00-4051-B09E-2DF6F871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5" y="1938866"/>
            <a:ext cx="4763558" cy="45496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Ralph G. Nevins Physiology and Human Environment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under 40 for significant accomplishment in the general area of man’s response to the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TC 2.1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John F. James International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has done the most to enhance the Society’s international presence.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Members Council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Milton W. Garland Commemorative Comfort – Process – Cold Chain Award for Project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designer and owner of a Comfort – Process – Cold Chain application that highlights innovation and/or new technologies.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Refrigeration Committee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sitting in a circle&#10;&#10;Description automatically generated with low confidence">
            <a:extLst>
              <a:ext uri="{FF2B5EF4-FFF2-40B4-BE49-F238E27FC236}">
                <a16:creationId xmlns:a16="http://schemas.microsoft.com/office/drawing/2014/main" id="{FD087F5A-1CD4-4D31-8F7E-9BE159EB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86C2F-AA27-4F9C-87AA-18531920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/>
              <a:t>Personal Awards for</a:t>
            </a:r>
            <a:br>
              <a:rPr lang="en-US"/>
            </a:br>
            <a:r>
              <a:rPr lang="en-US"/>
              <a:t>Specific Society Activities</a:t>
            </a:r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C232-54A0-41AA-AE81-CA9BCA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Standards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excellence by a member in their volunteer services in the area of standards leadership and standards technical contributions.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Standards Committee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Dan Mills Chapter Programs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CTTC Chair or Vice Chair who excels in promoting technical and energy activities of the CTT Committee.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CTT Committee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Student Activities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Student Activities Chair for service related to the goals and growth of student activities at all levels.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Student Activities Committee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78A9BA2A-36C3-407E-A5B7-9D5675B91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1663D-6F96-4536-94DA-2CB8283E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E449-D038-4C23-8CF9-38E218D4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905348"/>
            <a:ext cx="4763558" cy="4470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Lou Flagg Historical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Chapter Gold Ribbon Award winner for compiling information on outstanding historical projects or persons related to HVAC&amp;R.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Historical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George B. Hightower Technical Achievement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 in the area of Technical Committee, Technical Group, and Technical Research Group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Service to ASHRAE Research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in the area of Society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96" y="1855245"/>
            <a:ext cx="4835048" cy="4821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Donald Bahnfleth Environmental Health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focused on environmental health issues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Environmental Health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Lower-GWP Refrigeration and Air-Conditioning Innovation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individuals who have developed or practiced innovative technological concepts applied in developing countries to minimize global warming potential (GWP) through refrigeration and air-conditioning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UN Environment Liaison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Donald A. </a:t>
            </a:r>
            <a:r>
              <a:rPr lang="en-US" sz="1400" b="1" dirty="0" err="1"/>
              <a:t>Siller</a:t>
            </a:r>
            <a:r>
              <a:rPr lang="en-US" sz="1400" b="1" dirty="0"/>
              <a:t> Refrigeration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exceptional performance by a Chapter Refrigeration Chair for planning refrigeration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CTT Committee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5" name="Picture 4" descr="A couple of 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3005E68F-D01A-4589-9320-CF7F7DC4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20BF5536-08F6-4CD0-B2EC-84C0CC05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2" y="1938866"/>
            <a:ext cx="5073041" cy="44744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YEA Award of Individual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YEA members for superior efforts during the preceding Society year in the promotion of the YEA Institute and representation of the 35 and under demographic of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Youth Outreach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outstanding effort of a member who actively engages a youth audience in their country, region, or local community through STEM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Student Activities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Government Affairs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who demonstrates outstanding effort at the state, provincial, and local government level on technical issues important to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Government Affairs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302082" cy="38807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Energy Genius Award</a:t>
            </a:r>
          </a:p>
          <a:p>
            <a:pPr lvl="1"/>
            <a:r>
              <a:rPr lang="en-US" dirty="0"/>
              <a:t>Assesses building energy performance through the use of the ASHRAE Building EQ Portal program and Building EQ assessment processes.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CTT Committee</a:t>
            </a:r>
          </a:p>
          <a:p>
            <a:r>
              <a:rPr lang="en-US" b="1" dirty="0"/>
              <a:t>Residential Buildings Service Award</a:t>
            </a:r>
          </a:p>
          <a:p>
            <a:pPr lvl="1"/>
            <a:r>
              <a:rPr lang="en-US" dirty="0"/>
              <a:t>Recognizes excellence in volunteer service focused on Residential Building issues. It serves to heighten general membership awareness of, and interest in, Residential Building activities.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Residential Building Committee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 few business people holding a plaque&#10;&#10;Description automatically generated with low confidence">
            <a:extLst>
              <a:ext uri="{FF2B5EF4-FFF2-40B4-BE49-F238E27FC236}">
                <a16:creationId xmlns:a16="http://schemas.microsoft.com/office/drawing/2014/main" id="{D916A88C-346F-46CD-90A4-E5B04D0A9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30FD95-8F09-42A3-B6A7-3441A333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7A4CC-5E65-4BDF-83D1-327A3417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Society Awards to Groups 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A395-D562-466A-91DA-CCAAE8D9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743"/>
            <a:ext cx="3851122" cy="39996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Technology Award and Award for Engineering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successful application of innovate design which incorporates ASHRAE standards for effective energy management, indoor air quality, and mechanical design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CTT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Student Design Project Competition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outstanding student design projects, promotes teamwork, and encourages students to become involved in the dynamic HVAC&amp;R profession.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Student Activities Committee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DF8628-55AD-4494-9B59-16B4D6A9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6678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9E94A-34CC-470D-8EB8-DC5E056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ASHRAE Honors and Awards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3DD4-30E7-42A3-971C-ADE14169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Overseen by the ASHRAE Honors and Awards Committee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Award information can be found at </a:t>
            </a:r>
            <a:r>
              <a:rPr lang="en-US" sz="1400" dirty="0">
                <a:hlinkClick r:id="rId4"/>
              </a:rPr>
              <a:t>www.ashrae.org/honors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Awards are conferred annual in six categories: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Honors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Specific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 and Regional Awards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85381"/>
            <a:ext cx="4235062" cy="44630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Crosby Field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highest ranked paper for the Society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Willis H. Carrier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 by a member 32 years of age or younger.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papers presented at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E3721F4-D897-4228-AACD-D172EA7D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271101-6197-4DF4-8629-600B2A1D3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553227"/>
            <a:ext cx="4315797" cy="49978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Poster Presentation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poster session paper from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Journal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article published in the ASHRAE Journal for the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Publications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Science and Technology for the Built Environment 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referred paper published in the volume year of the </a:t>
            </a:r>
            <a:r>
              <a:rPr lang="en-US" sz="1400" i="1" dirty="0"/>
              <a:t>Science and Technology for the Built Environment</a:t>
            </a:r>
            <a:r>
              <a:rPr lang="en-US" sz="1400" dirty="0"/>
              <a:t>, the ASHRAE research journal.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Journal Subcommittee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1E34-2EB8-407A-90CE-458E7828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Chapter and Regional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D043-CC0D-4FDB-9481-D6819772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17771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Regional Award of Merit and Chapter Service Award</a:t>
            </a:r>
          </a:p>
          <a:p>
            <a:pPr lvl="1"/>
            <a:r>
              <a:rPr lang="en-US" dirty="0"/>
              <a:t>Recognizes activities and contributions at the Chapter and Regional level</a:t>
            </a:r>
          </a:p>
          <a:p>
            <a:pPr lvl="1"/>
            <a:r>
              <a:rPr lang="en-US" dirty="0"/>
              <a:t>Ten services points are required for the Regional Award of Merit and 12 points are required for the Chapter Service Award.</a:t>
            </a:r>
          </a:p>
          <a:p>
            <a:pPr lvl="1"/>
            <a:r>
              <a:rPr lang="en-US" dirty="0"/>
              <a:t>Staff will pull a report of eligible recipients who are automatically granted these awards. In addition, nominations may also be made by the delegate from the candidate’s chapter at the CRC.</a:t>
            </a:r>
          </a:p>
          <a:p>
            <a:pPr lvl="1"/>
            <a:r>
              <a:rPr lang="en-US" dirty="0"/>
              <a:t>Presented during CRC or chapter event.</a:t>
            </a:r>
          </a:p>
          <a:p>
            <a:pPr lvl="1"/>
            <a:r>
              <a:rPr lang="en-US" dirty="0"/>
              <a:t>H&amp;A Committee does not receive or review nominations for these awards.</a:t>
            </a:r>
          </a:p>
        </p:txBody>
      </p:sp>
      <p:pic>
        <p:nvPicPr>
          <p:cNvPr id="15" name="Picture 1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229BDDEE-EBD8-4BC7-8B96-917060DC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7CAA624-EE52-4034-AFFD-B53B6FB1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FE386-CDF2-4027-86ED-CECCEA9A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3905-7E98-47DB-AC6E-FAD48DD3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H&amp;A webpage:</a:t>
            </a:r>
          </a:p>
          <a:p>
            <a:pPr lvl="1"/>
            <a:r>
              <a:rPr lang="en-US" dirty="0">
                <a:hlinkClick r:id="rId3"/>
              </a:rPr>
              <a:t>www.ashrae.org/honors</a:t>
            </a:r>
            <a:endParaRPr lang="en-US" dirty="0"/>
          </a:p>
          <a:p>
            <a:r>
              <a:rPr lang="en-US" dirty="0"/>
              <a:t>Email</a:t>
            </a:r>
          </a:p>
          <a:p>
            <a:pPr lvl="1"/>
            <a:r>
              <a:rPr lang="en-US" dirty="0">
                <a:hlinkClick r:id="rId4"/>
              </a:rPr>
              <a:t>HonorsandAwards@ashrae.org</a:t>
            </a:r>
            <a:endParaRPr lang="en-US" dirty="0"/>
          </a:p>
          <a:p>
            <a:r>
              <a:rPr lang="en-US" dirty="0"/>
              <a:t>ASHRAE Staff Liaisons</a:t>
            </a:r>
          </a:p>
          <a:p>
            <a:pPr lvl="1"/>
            <a:r>
              <a:rPr lang="en-US" dirty="0"/>
              <a:t>Rhiannon Masterson: </a:t>
            </a:r>
            <a:r>
              <a:rPr lang="en-US" dirty="0">
                <a:hlinkClick r:id="rId5"/>
              </a:rPr>
              <a:t>rmasterson@ashrae.org</a:t>
            </a:r>
            <a:endParaRPr lang="en-US" dirty="0"/>
          </a:p>
          <a:p>
            <a:pPr lvl="1"/>
            <a:r>
              <a:rPr lang="en-US" dirty="0"/>
              <a:t>Anastasia Meadows: </a:t>
            </a:r>
            <a:r>
              <a:rPr lang="en-US" dirty="0">
                <a:hlinkClick r:id="rId6"/>
              </a:rPr>
              <a:t>ameadows@ashrae.org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8AAC-0AE8-4409-BA8F-CF19DE52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Who Can Make Nominations?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2302-614E-44E8-8C5A-AC4EB5F8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Personal Honors &amp; 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Chapters, Regions, committees or individual ASHRAE members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Personal Awards for Specific Society Activities &amp; 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or Council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Regional and Chapter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Delegate from a candidate’s chapter at the Chapters Regional Conference (CRC)</a:t>
            </a:r>
          </a:p>
        </p:txBody>
      </p:sp>
      <p:pic>
        <p:nvPicPr>
          <p:cNvPr id="5" name="Picture 4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C121F2E7-98EA-4C04-A967-3B8677C9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8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and Awards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0739-B9D5-48A5-A4D3-7CAB1DBA2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352145"/>
            <a:ext cx="7552266" cy="4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Timelines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851A1A-809F-88CF-DF5E-16EA7B7F4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35140"/>
              </p:ext>
            </p:extLst>
          </p:nvPr>
        </p:nvGraphicFramePr>
        <p:xfrm>
          <a:off x="468015" y="1750309"/>
          <a:ext cx="8805987" cy="354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480">
                  <a:extLst>
                    <a:ext uri="{9D8B030D-6E8A-4147-A177-3AD203B41FA5}">
                      <a16:colId xmlns:a16="http://schemas.microsoft.com/office/drawing/2014/main" val="1000074210"/>
                    </a:ext>
                  </a:extLst>
                </a:gridCol>
                <a:gridCol w="4506012">
                  <a:extLst>
                    <a:ext uri="{9D8B030D-6E8A-4147-A177-3AD203B41FA5}">
                      <a16:colId xmlns:a16="http://schemas.microsoft.com/office/drawing/2014/main" val="2729949105"/>
                    </a:ext>
                  </a:extLst>
                </a:gridCol>
                <a:gridCol w="2835495">
                  <a:extLst>
                    <a:ext uri="{9D8B030D-6E8A-4147-A177-3AD203B41FA5}">
                      <a16:colId xmlns:a16="http://schemas.microsoft.com/office/drawing/2014/main" val="2090080673"/>
                    </a:ext>
                  </a:extLst>
                </a:gridCol>
              </a:tblGrid>
              <a:tr h="4739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Nomination Deadline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Award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will awards be presented?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extLst>
                  <a:ext uri="{0D108BD9-81ED-4DB2-BD59-A6C34878D82A}">
                    <a16:rowId xmlns:a16="http://schemas.microsoft.com/office/drawing/2014/main" val="2891888237"/>
                  </a:ext>
                </a:extLst>
              </a:tr>
              <a:tr h="1338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May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Award for Distinguished Public Service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Hall of Fame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Pioneers of the Industry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Fellow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F. Paul Anderson Award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Honorary Member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Winter Conference Plenary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extLst>
                  <a:ext uri="{0D108BD9-81ED-4DB2-BD59-A6C34878D82A}">
                    <a16:rowId xmlns:a16="http://schemas.microsoft.com/office/drawing/2014/main" val="3047207578"/>
                  </a:ext>
                </a:extLst>
              </a:tr>
              <a:tr h="1364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December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Andrew T. Boggs Service Award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Distinguished Service Award (DSA)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Exceptional Service Award (ESA)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Louise &amp; Bill Holladay Distinguished Fellow Award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Annual Conference Plenary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extLst>
                  <a:ext uri="{0D108BD9-81ED-4DB2-BD59-A6C34878D82A}">
                    <a16:rowId xmlns:a16="http://schemas.microsoft.com/office/drawing/2014/main" val="290723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5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FE11-CAAC-4C83-894B-78515A76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43EC-A7F1-410A-8DD4-E1EBE831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40" y="1509615"/>
            <a:ext cx="4861280" cy="470107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ASHRAE Hall of Fame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members who have made milestone contributions to the growth of ASHRAE-related technology. Inducted individuals must have been an ASHRAE member (any grade) or a member of a predecessor Society and must have shown evidence of distinction in the Society,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ASHRAE Pioneers of the Industry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individuals who have made milestone contributions to the growth of HVAC&amp;R. Inducted individuals must have shown evidence or distinction,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r>
              <a:rPr lang="en-US" sz="1400" b="1" dirty="0"/>
              <a:t>ASHRAE Award for Distinguished Public Service</a:t>
            </a:r>
          </a:p>
          <a:p>
            <a:pPr lvl="1"/>
            <a:r>
              <a:rPr lang="en-US" sz="1400" dirty="0"/>
              <a:t>Recognizes ASHRAE members who have performed outstanding public service.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7F65F0F-AB42-4A15-AF48-165DAD1EF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8A00263-550E-4BD6-8880-2B06F871B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CFDFF-6607-4568-B5DF-C126BB18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B5E-6F3F-4162-B8C8-351F3F31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1427967"/>
            <a:ext cx="4634630" cy="51607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F. Paul Anderson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Society’s highest award that honors members for notable achievement or outstanding work/service in any ASHRAE-related field.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 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Fellow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members (Full Member for at least ten years) who has attained distinction in the fields of HVAC&amp;R or the allied arts and sciences through invention, research, teaching, design, original work, or as an engineering executive on projects of unusual or important scope.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Honorary Member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preeminent professional distinction without regard to whether the individual is or has been a member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C4FB-C455-4DB5-A4F4-BFEF7469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F096-19D3-4D22-92B5-6CDC2C1C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40285"/>
            <a:ext cx="4448004" cy="4701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Andrew T. Boggs Service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past recipients of the Exceptional Service Award for continuing, unselfish, dedicated, and distinguished service to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Louise and Bill Holladay Distinguished Fellow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Fellows of the Society for continuing preeminence in engineering work or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Eunice Foote Decarbonization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ASHRAE member for notable achievement, outstanding work or service that is focused on the decarbonization of the built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78DA56AA-C2C1-4070-99C6-91DA4544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B2EB0F46-CF27-45ED-B746-DA4894AD9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1FC1-E8E0-46E5-A026-8FFE7194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927-EA23-4E62-B9C2-AF884815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540701"/>
            <a:ext cx="4027415" cy="48350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E.K. Campbell Award of Merit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an individual for outstanding service and achievement in teaching and/or research in a subject related to the industry and professions represented by AHSRAE.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Life Members Club.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YEA Inspirational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Young Engineer in ASHRAE (YEA) member who has gone above and beyond to make considerable contributions to the industry and community.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20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862</TotalTime>
  <Words>2055</Words>
  <Application>Microsoft Office PowerPoint</Application>
  <PresentationFormat>Widescreen</PresentationFormat>
  <Paragraphs>229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Trebuchet MS</vt:lpstr>
      <vt:lpstr>Wingdings 3</vt:lpstr>
      <vt:lpstr>Facet</vt:lpstr>
      <vt:lpstr>ASHRAE Honors and Awards Committee</vt:lpstr>
      <vt:lpstr>ASHRAE Honors and Awards Program</vt:lpstr>
      <vt:lpstr>Who Can Make Nominations?</vt:lpstr>
      <vt:lpstr>Honors and Awards Flowchart</vt:lpstr>
      <vt:lpstr>Award Timelines</vt:lpstr>
      <vt:lpstr>Personal Honors</vt:lpstr>
      <vt:lpstr>Personal Honors</vt:lpstr>
      <vt:lpstr>Personal Honors</vt:lpstr>
      <vt:lpstr>Personal Honors</vt:lpstr>
      <vt:lpstr>Personal Awards for General Society Activities</vt:lpstr>
      <vt:lpstr>Personal Awards for General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Society Awards to Groups or Chapters</vt:lpstr>
      <vt:lpstr>Paper Awards</vt:lpstr>
      <vt:lpstr>Paper Awards</vt:lpstr>
      <vt:lpstr>Chapter and Regional Awards</vt:lpstr>
      <vt:lpstr>Where To Get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Honors and Awards Committee</dc:title>
  <dc:creator>Masterson, Rhiannon</dc:creator>
  <cp:lastModifiedBy>Masterson, Rhiannon</cp:lastModifiedBy>
  <cp:revision>40</cp:revision>
  <dcterms:created xsi:type="dcterms:W3CDTF">2022-04-14T16:49:19Z</dcterms:created>
  <dcterms:modified xsi:type="dcterms:W3CDTF">2025-12-29T17:17:28Z</dcterms:modified>
</cp:coreProperties>
</file>